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5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  <p:sldMasterId id="2147483668" r:id="rId3"/>
  </p:sldMasterIdLst>
  <p:notesMasterIdLst>
    <p:notesMasterId r:id="rId14"/>
  </p:notesMasterIdLst>
  <p:sldIdLst>
    <p:sldId id="256" r:id="rId4"/>
    <p:sldId id="257" r:id="rId5"/>
    <p:sldId id="258" r:id="rId6"/>
    <p:sldId id="263" r:id="rId7"/>
    <p:sldId id="264" r:id="rId8"/>
    <p:sldId id="265" r:id="rId9"/>
    <p:sldId id="260" r:id="rId10"/>
    <p:sldId id="266" r:id="rId11"/>
    <p:sldId id="261" r:id="rId12"/>
    <p:sldId id="262" r:id="rId13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" panose="02040503050406030204" pitchFamily="18" charset="0"/>
      <p:regular r:id="rId23"/>
      <p:bold r:id="rId24"/>
      <p:italic r:id="rId25"/>
      <p:bold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Trebuchet MS" panose="020B0603020202020204" pitchFamily="34" charset="0"/>
      <p:regular r:id="rId31"/>
      <p:bold r:id="rId32"/>
      <p:italic r:id="rId33"/>
      <p:boldItalic r:id="rId34"/>
    </p:embeddedFont>
    <p:embeddedFont>
      <p:font typeface="Verdana" panose="020B060403050404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3842" autoAdjust="0"/>
  </p:normalViewPr>
  <p:slideViewPr>
    <p:cSldViewPr snapToGrid="0">
      <p:cViewPr varScale="1">
        <p:scale>
          <a:sx n="89" d="100"/>
          <a:sy n="89" d="100"/>
        </p:scale>
        <p:origin x="1012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presProps" Target="pres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00fa5028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g2a00fa5028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021879d72_1_36:notes"/>
          <p:cNvSpPr txBox="1">
            <a:spLocks noGrp="1"/>
          </p:cNvSpPr>
          <p:nvPr>
            <p:ph type="body" idx="1"/>
          </p:nvPr>
        </p:nvSpPr>
        <p:spPr>
          <a:xfrm>
            <a:off x="685777" y="4343376"/>
            <a:ext cx="5486388" cy="4114751"/>
          </a:xfrm>
          <a:prstGeom prst="rect">
            <a:avLst/>
          </a:prstGeom>
        </p:spPr>
        <p:txBody>
          <a:bodyPr spcFirstLastPara="1" wrap="square" lIns="155950" tIns="155950" rIns="155950" bIns="155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2a021879d72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021879d72_1_48:notes"/>
          <p:cNvSpPr txBox="1">
            <a:spLocks noGrp="1"/>
          </p:cNvSpPr>
          <p:nvPr>
            <p:ph type="body" idx="1"/>
          </p:nvPr>
        </p:nvSpPr>
        <p:spPr>
          <a:xfrm>
            <a:off x="685777" y="4343376"/>
            <a:ext cx="5486388" cy="4114751"/>
          </a:xfrm>
          <a:prstGeom prst="rect">
            <a:avLst/>
          </a:prstGeom>
        </p:spPr>
        <p:txBody>
          <a:bodyPr spcFirstLastPara="1" wrap="square" lIns="155950" tIns="155950" rIns="155950" bIns="155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a021879d72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021879d72_1_61:notes"/>
          <p:cNvSpPr txBox="1">
            <a:spLocks noGrp="1"/>
          </p:cNvSpPr>
          <p:nvPr>
            <p:ph type="body" idx="1"/>
          </p:nvPr>
        </p:nvSpPr>
        <p:spPr>
          <a:xfrm>
            <a:off x="685777" y="4343376"/>
            <a:ext cx="5486388" cy="4114751"/>
          </a:xfrm>
          <a:prstGeom prst="rect">
            <a:avLst/>
          </a:prstGeom>
        </p:spPr>
        <p:txBody>
          <a:bodyPr spcFirstLastPara="1" wrap="square" lIns="155950" tIns="155950" rIns="155950" bIns="155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2a021879d72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021879d72_1_68:notes"/>
          <p:cNvSpPr txBox="1">
            <a:spLocks noGrp="1"/>
          </p:cNvSpPr>
          <p:nvPr>
            <p:ph type="body" idx="1"/>
          </p:nvPr>
        </p:nvSpPr>
        <p:spPr>
          <a:xfrm>
            <a:off x="685777" y="4343376"/>
            <a:ext cx="5486388" cy="4114751"/>
          </a:xfrm>
          <a:prstGeom prst="rect">
            <a:avLst/>
          </a:prstGeom>
        </p:spPr>
        <p:txBody>
          <a:bodyPr spcFirstLastPara="1" wrap="square" lIns="155950" tIns="155950" rIns="155950" bIns="155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2a021879d72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021879d72_1_74:notes"/>
          <p:cNvSpPr txBox="1">
            <a:spLocks noGrp="1"/>
          </p:cNvSpPr>
          <p:nvPr>
            <p:ph type="body" idx="1"/>
          </p:nvPr>
        </p:nvSpPr>
        <p:spPr>
          <a:xfrm>
            <a:off x="685777" y="4343376"/>
            <a:ext cx="5486388" cy="4114751"/>
          </a:xfrm>
          <a:prstGeom prst="rect">
            <a:avLst/>
          </a:prstGeom>
        </p:spPr>
        <p:txBody>
          <a:bodyPr spcFirstLastPara="1" wrap="square" lIns="155950" tIns="155950" rIns="155950" bIns="155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2a021879d72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572" y="685734"/>
            <a:ext cx="4575531" cy="342894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3896357" y="12"/>
            <a:ext cx="5235485" cy="5131606"/>
          </a:xfrm>
          <a:custGeom>
            <a:avLst/>
            <a:gdLst/>
            <a:ahLst/>
            <a:cxnLst/>
            <a:rect l="l" t="t" r="r" b="b"/>
            <a:pathLst>
              <a:path w="3352165" h="3288029" extrusionOk="0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2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2361" y="12"/>
            <a:ext cx="4567041" cy="5131606"/>
          </a:xfrm>
          <a:custGeom>
            <a:avLst/>
            <a:gdLst/>
            <a:ahLst/>
            <a:cxnLst/>
            <a:rect l="l" t="t" r="r" b="b"/>
            <a:pathLst>
              <a:path w="2924175" h="3288029" extrusionOk="0">
                <a:moveTo>
                  <a:pt x="2923757" y="0"/>
                </a:moveTo>
                <a:lnTo>
                  <a:pt x="0" y="0"/>
                </a:lnTo>
                <a:lnTo>
                  <a:pt x="0" y="3287938"/>
                </a:lnTo>
                <a:lnTo>
                  <a:pt x="2923757" y="3287938"/>
                </a:lnTo>
                <a:lnTo>
                  <a:pt x="292375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749126" y="727118"/>
            <a:ext cx="7645744" cy="41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749126" y="727118"/>
            <a:ext cx="7645744" cy="41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ctrTitle"/>
          </p:nvPr>
        </p:nvSpPr>
        <p:spPr>
          <a:xfrm>
            <a:off x="685799" y="1594484"/>
            <a:ext cx="7772400" cy="108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749126" y="727118"/>
            <a:ext cx="7645744" cy="41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709159" y="1183004"/>
            <a:ext cx="3977639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3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>
            <a:spLocks noGrp="1"/>
          </p:cNvSpPr>
          <p:nvPr>
            <p:ph type="ctrTitle"/>
          </p:nvPr>
        </p:nvSpPr>
        <p:spPr>
          <a:xfrm>
            <a:off x="1028700" y="1352554"/>
            <a:ext cx="7086600" cy="1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Gothic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1028700" y="2724151"/>
            <a:ext cx="7086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5932171" y="3235746"/>
            <a:ext cx="21831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1028700" y="3242884"/>
            <a:ext cx="4800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6057900" y="107315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81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49126" y="727118"/>
            <a:ext cx="7645744" cy="41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183004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descr="C0-HD-TOP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108108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81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sz="3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Adr0KehTQgmYwbptzQuRf4Dy15w-PLzt/view" TargetMode="External"/><Relationship Id="rId2" Type="http://schemas.openxmlformats.org/officeDocument/2006/relationships/hyperlink" Target="https://www.kaggle.com/datasets/abdallahwagih/retina-blood-vessel" TargetMode="Externa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rgbClr val="FAFAFA"/>
            </a:gs>
            <a:gs pos="100000">
              <a:srgbClr val="CECECE"/>
            </a:gs>
          </a:gsLst>
          <a:lin ang="5400012" scaled="0"/>
        </a:gra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FAFAFA"/>
              </a:gs>
              <a:gs pos="100000">
                <a:srgbClr val="CECECE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/>
          </p:nvPr>
        </p:nvSpPr>
        <p:spPr>
          <a:xfrm>
            <a:off x="731271" y="470547"/>
            <a:ext cx="4574100" cy="4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" sz="1800"/>
              <a:t>Lightweight Attention CNN 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" sz="1800"/>
              <a:t>for Retinal Vessel Image Segmentation</a:t>
            </a:r>
            <a:br>
              <a:rPr lang="en" sz="1800"/>
            </a:br>
            <a:br>
              <a:rPr lang="en" sz="1800"/>
            </a:br>
            <a:br>
              <a:rPr lang="en" sz="1800"/>
            </a:br>
            <a:br>
              <a:rPr lang="en" sz="900"/>
            </a:br>
            <a:r>
              <a:rPr lang="en" sz="900"/>
              <a:t>DATE-30-11-2023</a:t>
            </a:r>
            <a:endParaRPr/>
          </a:p>
        </p:txBody>
      </p:sp>
      <p:cxnSp>
        <p:nvCxnSpPr>
          <p:cNvPr id="112" name="Google Shape;112;p22"/>
          <p:cNvCxnSpPr/>
          <p:nvPr/>
        </p:nvCxnSpPr>
        <p:spPr>
          <a:xfrm>
            <a:off x="5547831" y="1442672"/>
            <a:ext cx="0" cy="22632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5530206" y="144379"/>
            <a:ext cx="2846400" cy="43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400"/>
              <a:t>Group name - Neural Crew</a:t>
            </a:r>
            <a:endParaRPr sz="1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/>
              <a:t>Group members -</a:t>
            </a:r>
            <a:endParaRPr sz="1200"/>
          </a:p>
          <a:p>
            <a:pPr marL="342900" lvl="0" indent="-241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Ankur Kumar Karn (20BCS034)</a:t>
            </a:r>
            <a:endParaRPr sz="1200"/>
          </a:p>
          <a:p>
            <a:pPr marL="342900" lvl="0" indent="-241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Anshul Shukla (20BCS035)</a:t>
            </a:r>
            <a:endParaRPr sz="1200"/>
          </a:p>
          <a:p>
            <a:pPr marL="342900" lvl="0" indent="-241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Krishna Singh (20BCS119)</a:t>
            </a:r>
            <a:endParaRPr sz="1200"/>
          </a:p>
          <a:p>
            <a:pPr marL="342900" lvl="0" indent="-241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Mihir Solanki (20BCS123)</a:t>
            </a:r>
            <a:endParaRPr sz="1200"/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t="-532"/>
          <a:stretch/>
        </p:blipFill>
        <p:spPr>
          <a:xfrm rot="-5400000">
            <a:off x="5658806" y="1640683"/>
            <a:ext cx="5143500" cy="186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 descr="Indian Institute of Information Technology, Design and Manufacturing,  Jabalpur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205" y="223788"/>
            <a:ext cx="1024839" cy="106078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/>
        </p:nvSpPr>
        <p:spPr>
          <a:xfrm>
            <a:off x="1631482" y="368166"/>
            <a:ext cx="37323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PDPM INDIAN INSTITUTE OF INFORMATION TECHNOLOGY DESIGN AND MANUFACTURING, JABALPUR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/>
          <p:nvPr/>
        </p:nvSpPr>
        <p:spPr>
          <a:xfrm>
            <a:off x="2361" y="12"/>
            <a:ext cx="9130115" cy="5131606"/>
          </a:xfrm>
          <a:custGeom>
            <a:avLst/>
            <a:gdLst/>
            <a:ahLst/>
            <a:cxnLst/>
            <a:rect l="l" t="t" r="r" b="b"/>
            <a:pathLst>
              <a:path w="5845810" h="3288029" extrusionOk="0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daasd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2282642" y="1870803"/>
            <a:ext cx="64266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7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>
                <a:solidFill>
                  <a:srgbClr val="FFFFFF"/>
                </a:solidFill>
              </a:rPr>
              <a:t>Thanks!</a:t>
            </a:r>
            <a:br>
              <a:rPr lang="en" sz="1600">
                <a:solidFill>
                  <a:srgbClr val="FFFFFF"/>
                </a:solidFill>
              </a:rPr>
            </a:br>
            <a:br>
              <a:rPr lang="en" sz="7400">
                <a:solidFill>
                  <a:srgbClr val="FFFFFF"/>
                </a:solidFill>
              </a:rPr>
            </a:br>
            <a:br>
              <a:rPr lang="en" sz="1900">
                <a:solidFill>
                  <a:srgbClr val="FFFFFF"/>
                </a:solidFill>
              </a:rPr>
            </a:br>
            <a:br>
              <a:rPr lang="en" sz="7400">
                <a:solidFill>
                  <a:srgbClr val="FFFFFF"/>
                </a:solidFill>
              </a:rPr>
            </a:br>
            <a:endParaRPr sz="7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/>
        </p:nvSpPr>
        <p:spPr>
          <a:xfrm>
            <a:off x="4128583" y="659115"/>
            <a:ext cx="4800000" cy="2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75" rIns="0" bIns="0" anchor="t" anchorCtr="0">
            <a:spAutoFit/>
          </a:bodyPr>
          <a:lstStyle/>
          <a:p>
            <a:pPr marL="25400" marR="12700" lvl="0" indent="-12700" algn="ctr" rtl="0">
              <a:lnSpc>
                <a:spcPct val="9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Retinal  Vessel Image  Segmentation with a  Lightweight Attention  Convolutional Neural  Network</a:t>
            </a:r>
            <a:endParaRPr sz="3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B33C16B8-5014-11B6-7904-BD9B7059B61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417" y="164306"/>
            <a:ext cx="3057944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186868" y="246128"/>
            <a:ext cx="4563725" cy="49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8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dirty="0" err="1">
                <a:latin typeface="Trebuchet MS"/>
                <a:ea typeface="Trebuchet MS"/>
                <a:cs typeface="Trebuchet MS"/>
                <a:sym typeface="Trebuchet MS"/>
              </a:rPr>
              <a:t>Unet</a:t>
            </a: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 with Attention Module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324545" y="1119576"/>
            <a:ext cx="3927300" cy="26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750" tIns="71350" rIns="142750" bIns="71350" anchor="t" anchorCtr="0">
            <a:spAutoFit/>
          </a:bodyPr>
          <a:lstStyle/>
          <a:p>
            <a:pPr marL="0" marR="0" lvl="0" indent="-88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Propose an attention model integrating U-Net and an attention mechanism–Attention model – special tool added to a regular neural network</a:t>
            </a:r>
            <a:endParaRPr sz="2200" dirty="0"/>
          </a:p>
          <a:p>
            <a:pPr marL="0" marR="0" lvl="0" indent="-88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400" b="0" i="0" u="none" strike="noStrik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Extraction:</a:t>
            </a: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-88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400" b="0" i="0" u="none" strike="noStrik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Similarity Calculation</a:t>
            </a:r>
            <a:endParaRPr sz="2200" dirty="0"/>
          </a:p>
          <a:p>
            <a:pPr marL="0" marR="0" lvl="0" indent="-88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Original Feature Enhancement:</a:t>
            </a:r>
            <a:endParaRPr sz="1400" b="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9176" y="246128"/>
            <a:ext cx="3927300" cy="2471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9126" y="2772641"/>
            <a:ext cx="4354874" cy="212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FDD720-2413-B041-6AA2-918E0BA2833C}"/>
              </a:ext>
            </a:extLst>
          </p:cNvPr>
          <p:cNvSpPr txBox="1"/>
          <p:nvPr/>
        </p:nvSpPr>
        <p:spPr>
          <a:xfrm>
            <a:off x="5846279" y="4743483"/>
            <a:ext cx="189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module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3E50ED-FF1F-4B2E-0CB3-2B861B3BC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625"/>
            <a:ext cx="4572000" cy="2143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A3B887-6C1B-BE39-3849-ECAE00CF2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2" y="2471738"/>
            <a:ext cx="3664743" cy="2071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E2B4CB-CF2B-8278-AE78-9FD512AF3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647" y="542925"/>
            <a:ext cx="3031816" cy="2785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462D55-67B7-ED6A-BE91-9BB1B682A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647" y="2251604"/>
            <a:ext cx="2617478" cy="17257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DC3612-679F-17CD-1E33-2986CF65B43B}"/>
              </a:ext>
            </a:extLst>
          </p:cNvPr>
          <p:cNvSpPr txBox="1"/>
          <p:nvPr/>
        </p:nvSpPr>
        <p:spPr>
          <a:xfrm>
            <a:off x="871538" y="57150"/>
            <a:ext cx="197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 module code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F3CE0F-2219-016B-A01A-F76D8316E3CE}"/>
              </a:ext>
            </a:extLst>
          </p:cNvPr>
          <p:cNvSpPr txBox="1"/>
          <p:nvPr/>
        </p:nvSpPr>
        <p:spPr>
          <a:xfrm>
            <a:off x="5450682" y="120848"/>
            <a:ext cx="197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</a:t>
            </a:r>
            <a:r>
              <a:rPr lang="en-US" dirty="0" err="1"/>
              <a:t>unet</a:t>
            </a:r>
            <a:r>
              <a:rPr lang="en-US" dirty="0"/>
              <a:t> code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9331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D5A1D0-9863-D9DE-AF3E-80B9CDEB494D}"/>
              </a:ext>
            </a:extLst>
          </p:cNvPr>
          <p:cNvSpPr txBox="1"/>
          <p:nvPr/>
        </p:nvSpPr>
        <p:spPr>
          <a:xfrm>
            <a:off x="485774" y="450056"/>
            <a:ext cx="276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Loss function</a:t>
            </a:r>
            <a:endParaRPr lang="en-IN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267D3-E12A-6AFC-0D66-38B7E2A21BA7}"/>
              </a:ext>
            </a:extLst>
          </p:cNvPr>
          <p:cNvSpPr txBox="1"/>
          <p:nvPr/>
        </p:nvSpPr>
        <p:spPr>
          <a:xfrm>
            <a:off x="485774" y="1078708"/>
            <a:ext cx="337185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800" b="1" i="0" dirty="0">
                <a:solidFill>
                  <a:srgbClr val="374151"/>
                </a:solidFill>
                <a:effectLst/>
                <a:latin typeface="+mn-lt"/>
              </a:rPr>
              <a:t>BCE + Dice </a:t>
            </a:r>
            <a:r>
              <a:rPr lang="en-US" sz="1800" b="1" i="0" dirty="0" err="1">
                <a:solidFill>
                  <a:srgbClr val="374151"/>
                </a:solidFill>
                <a:effectLst/>
                <a:latin typeface="+mn-lt"/>
              </a:rPr>
              <a:t>Loss: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+mn-lt"/>
              </a:rPr>
              <a:t>Dual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+mn-lt"/>
              </a:rPr>
              <a:t> loss balances edge details and overall segmentation accuracy.</a:t>
            </a:r>
          </a:p>
          <a:p>
            <a:pPr algn="l"/>
            <a:endParaRPr lang="en-US" sz="1800" dirty="0">
              <a:solidFill>
                <a:srgbClr val="374151"/>
              </a:solidFill>
              <a:latin typeface="+mn-lt"/>
            </a:endParaRPr>
          </a:p>
          <a:p>
            <a:pPr algn="l"/>
            <a:r>
              <a:rPr lang="en-US" sz="1800" b="1" i="0" dirty="0">
                <a:solidFill>
                  <a:srgbClr val="374151"/>
                </a:solidFill>
                <a:effectLst/>
                <a:latin typeface="+mn-lt"/>
              </a:rPr>
              <a:t>2.Enhanced </a:t>
            </a:r>
            <a:r>
              <a:rPr lang="en-US" sz="1800" b="1" i="0" dirty="0" err="1">
                <a:solidFill>
                  <a:srgbClr val="374151"/>
                </a:solidFill>
                <a:effectLst/>
                <a:latin typeface="+mn-lt"/>
              </a:rPr>
              <a:t>Segmentation: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+mn-lt"/>
              </a:rPr>
              <a:t>Combines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+mn-lt"/>
              </a:rPr>
              <a:t> boundary detail preservation and segmentation refinement effectively.</a:t>
            </a:r>
          </a:p>
          <a:p>
            <a:pPr algn="l"/>
            <a:endParaRPr lang="en-US" sz="1800" b="0" i="0" dirty="0">
              <a:solidFill>
                <a:srgbClr val="374151"/>
              </a:solidFill>
              <a:effectLst/>
              <a:latin typeface="+mn-lt"/>
            </a:endParaRPr>
          </a:p>
          <a:p>
            <a:pPr algn="l"/>
            <a:r>
              <a:rPr lang="en-US" sz="1800" b="1" i="0" dirty="0">
                <a:solidFill>
                  <a:srgbClr val="374151"/>
                </a:solidFill>
                <a:effectLst/>
                <a:latin typeface="+mn-lt"/>
              </a:rPr>
              <a:t>3.Fine Boundary </a:t>
            </a:r>
            <a:r>
              <a:rPr lang="en-US" sz="1800" b="1" i="0" dirty="0" err="1">
                <a:solidFill>
                  <a:srgbClr val="374151"/>
                </a:solidFill>
                <a:effectLst/>
                <a:latin typeface="+mn-lt"/>
              </a:rPr>
              <a:t>Control:</a:t>
            </a:r>
            <a:r>
              <a:rPr lang="en-US" sz="1800" b="0" i="0" dirty="0" err="1">
                <a:solidFill>
                  <a:srgbClr val="374151"/>
                </a:solidFill>
                <a:effectLst/>
                <a:latin typeface="+mn-lt"/>
              </a:rPr>
              <a:t>Facilitates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+mn-lt"/>
              </a:rPr>
              <a:t> sharp edge prediction and global feature alignment.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+mj-lt"/>
            </a:endParaRPr>
          </a:p>
          <a:p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BC7D31-F4F7-572E-1CB9-920AFC76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145" y="568791"/>
            <a:ext cx="4503907" cy="2345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11ED1D-644F-808D-8DBA-334108F12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727" y="2516847"/>
            <a:ext cx="3846937" cy="23458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5CEA80-AF74-1C0A-067E-1E060041D23E}"/>
              </a:ext>
            </a:extLst>
          </p:cNvPr>
          <p:cNvSpPr txBox="1"/>
          <p:nvPr/>
        </p:nvSpPr>
        <p:spPr>
          <a:xfrm>
            <a:off x="5474664" y="296167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function code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9496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F88374-3FC8-D1BE-2950-6E2102C16C9B}"/>
              </a:ext>
            </a:extLst>
          </p:cNvPr>
          <p:cNvSpPr txBox="1"/>
          <p:nvPr/>
        </p:nvSpPr>
        <p:spPr>
          <a:xfrm>
            <a:off x="3646885" y="-44636"/>
            <a:ext cx="1307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Training</a:t>
            </a:r>
            <a:endParaRPr lang="en-IN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0EA5B-968C-3C5A-7B3B-D34FFC907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14" y="324262"/>
            <a:ext cx="4521992" cy="1811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843E97-FB4C-FB10-7537-FB9C47637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" y="324262"/>
            <a:ext cx="4014788" cy="1811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9D5EA0-5E3D-188E-5411-E52707085D8B}"/>
              </a:ext>
            </a:extLst>
          </p:cNvPr>
          <p:cNvSpPr txBox="1"/>
          <p:nvPr/>
        </p:nvSpPr>
        <p:spPr>
          <a:xfrm>
            <a:off x="3607594" y="2104475"/>
            <a:ext cx="138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+mn-lt"/>
              </a:rPr>
              <a:t>Testing</a:t>
            </a:r>
            <a:endParaRPr lang="en-IN" dirty="0">
              <a:latin typeface="+mn-lt"/>
            </a:endParaRPr>
          </a:p>
        </p:txBody>
      </p:sp>
      <p:pic>
        <p:nvPicPr>
          <p:cNvPr id="8" name="Google Shape;134;p25">
            <a:extLst>
              <a:ext uri="{FF2B5EF4-FFF2-40B4-BE49-F238E27FC236}">
                <a16:creationId xmlns:a16="http://schemas.microsoft.com/office/drawing/2014/main" id="{78D908DE-D07B-9372-8AD8-5CE38FE4561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30" y="2442161"/>
            <a:ext cx="8786813" cy="2683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7418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4" y="828675"/>
            <a:ext cx="8403563" cy="39181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2989A-16FA-E9EB-94B7-137C057ADFB2}"/>
              </a:ext>
            </a:extLst>
          </p:cNvPr>
          <p:cNvSpPr txBox="1"/>
          <p:nvPr/>
        </p:nvSpPr>
        <p:spPr>
          <a:xfrm>
            <a:off x="68925" y="128498"/>
            <a:ext cx="1484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Results</a:t>
            </a:r>
            <a:endParaRPr lang="en-IN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18ADB-B3E1-CA20-FEE3-E47CF427892C}"/>
              </a:ext>
            </a:extLst>
          </p:cNvPr>
          <p:cNvSpPr txBox="1"/>
          <p:nvPr/>
        </p:nvSpPr>
        <p:spPr>
          <a:xfrm>
            <a:off x="1395658" y="4769881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C54B02-94C7-3360-ECD5-5E31EE06CFE8}"/>
              </a:ext>
            </a:extLst>
          </p:cNvPr>
          <p:cNvSpPr txBox="1"/>
          <p:nvPr/>
        </p:nvSpPr>
        <p:spPr>
          <a:xfrm>
            <a:off x="3672774" y="4769881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 mask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95B94-2026-47B7-60A8-5D1D78A42332}"/>
              </a:ext>
            </a:extLst>
          </p:cNvPr>
          <p:cNvSpPr txBox="1"/>
          <p:nvPr/>
        </p:nvSpPr>
        <p:spPr>
          <a:xfrm>
            <a:off x="6329364" y="4746813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 mask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5786CC-E863-0DB9-7EF7-3CDB4540FD82}"/>
              </a:ext>
            </a:extLst>
          </p:cNvPr>
          <p:cNvSpPr txBox="1"/>
          <p:nvPr/>
        </p:nvSpPr>
        <p:spPr>
          <a:xfrm>
            <a:off x="221457" y="271462"/>
            <a:ext cx="1664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Dataset</a:t>
            </a:r>
            <a:endParaRPr lang="en-IN" sz="3200" b="1" dirty="0"/>
          </a:p>
        </p:txBody>
      </p:sp>
      <p:sp>
        <p:nvSpPr>
          <p:cNvPr id="3" name="TextBox 2">
            <a:hlinkClick r:id="rId2" tooltip="Data set link"/>
            <a:extLst>
              <a:ext uri="{FF2B5EF4-FFF2-40B4-BE49-F238E27FC236}">
                <a16:creationId xmlns:a16="http://schemas.microsoft.com/office/drawing/2014/main" id="{AE23417A-ABD4-50B2-80C7-09699CB6E2A6}"/>
              </a:ext>
            </a:extLst>
          </p:cNvPr>
          <p:cNvSpPr txBox="1"/>
          <p:nvPr/>
        </p:nvSpPr>
        <p:spPr>
          <a:xfrm>
            <a:off x="221456" y="1007269"/>
            <a:ext cx="6986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212529"/>
                </a:solidFill>
                <a:latin typeface="+mj-lt"/>
              </a:rPr>
              <a:t>→</a:t>
            </a:r>
            <a:r>
              <a:rPr lang="en-IN" sz="2000" i="0" dirty="0">
                <a:solidFill>
                  <a:srgbClr val="212529"/>
                </a:solidFill>
                <a:effectLst/>
                <a:latin typeface="+mj-lt"/>
              </a:rPr>
              <a:t>Digital Retinal Images for Vessel Extraction (DRIVE)  was used</a:t>
            </a:r>
          </a:p>
          <a:p>
            <a:endParaRPr lang="en-IN" sz="2000" i="0" dirty="0">
              <a:solidFill>
                <a:srgbClr val="212529"/>
              </a:solidFill>
              <a:effectLst/>
              <a:latin typeface="+mj-lt"/>
            </a:endParaRPr>
          </a:p>
          <a:p>
            <a:r>
              <a:rPr lang="en-IN" sz="2000" dirty="0">
                <a:solidFill>
                  <a:srgbClr val="212529"/>
                </a:solidFill>
                <a:latin typeface="+mj-lt"/>
              </a:rPr>
              <a:t>→80% image used for training and 20% image used for testing</a:t>
            </a:r>
          </a:p>
          <a:p>
            <a:endParaRPr lang="en-IN" sz="2000" dirty="0">
              <a:solidFill>
                <a:srgbClr val="212529"/>
              </a:solidFill>
              <a:latin typeface="+mj-lt"/>
            </a:endParaRPr>
          </a:p>
          <a:p>
            <a:r>
              <a:rPr lang="en-IN" sz="2000" dirty="0">
                <a:solidFill>
                  <a:srgbClr val="212529"/>
                </a:solidFill>
                <a:latin typeface="+mj-lt"/>
              </a:rPr>
              <a:t>→</a:t>
            </a:r>
            <a:r>
              <a:rPr lang="en-IN" sz="2000" dirty="0">
                <a:solidFill>
                  <a:srgbClr val="212529"/>
                </a:solidFill>
                <a:latin typeface="+mj-lt"/>
                <a:hlinkClick r:id="rId2" tooltip="https://www.kaggle.com/datasets/abdallahwagih/retina-blood-vessel"/>
              </a:rPr>
              <a:t>https://www.kaggle.com/datasets/abdallahwagih/retina-blood-vessel</a:t>
            </a:r>
            <a:endParaRPr lang="en-IN" sz="2000" dirty="0">
              <a:solidFill>
                <a:srgbClr val="212529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D82C0-A19E-47B2-96F8-F5EF8D41EE60}"/>
              </a:ext>
            </a:extLst>
          </p:cNvPr>
          <p:cNvSpPr txBox="1"/>
          <p:nvPr/>
        </p:nvSpPr>
        <p:spPr>
          <a:xfrm>
            <a:off x="221456" y="3712846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Research paper </a:t>
            </a:r>
            <a:endParaRPr lang="en-IN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B5EB6-4A31-1A8D-730E-ABFAEDBE9FA4}"/>
              </a:ext>
            </a:extLst>
          </p:cNvPr>
          <p:cNvSpPr txBox="1"/>
          <p:nvPr/>
        </p:nvSpPr>
        <p:spPr>
          <a:xfrm>
            <a:off x="150019" y="4254105"/>
            <a:ext cx="8308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→ </a:t>
            </a:r>
            <a:r>
              <a:rPr lang="en-IN" sz="2000" dirty="0">
                <a:hlinkClick r:id="rId3"/>
              </a:rPr>
              <a:t>https://drive.google.com/file/d/1Adr0KehTQgmYwbptzQuRf4Dy15w-PLzt/view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88602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5167055" y="1620351"/>
            <a:ext cx="3676907" cy="248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850" rIns="0" bIns="0" anchor="t" anchorCtr="0">
            <a:spAutoFit/>
          </a:bodyPr>
          <a:lstStyle/>
          <a:p>
            <a:pPr marL="25400" marR="12700" lvl="0" indent="0" algn="l" rtl="0">
              <a:lnSpc>
                <a:spcPct val="100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0" i="0" dirty="0">
                <a:solidFill>
                  <a:srgbClr val="374151"/>
                </a:solidFill>
                <a:effectLst/>
                <a:latin typeface="Aptos Narrow" panose="020B0004020202020204" pitchFamily="34" charset="0"/>
              </a:rPr>
              <a:t>The proposed lightweight attention-based U-Net significantly improves retinal image segmentation with promising metrics. Leveraging dual attention modules enhanced model capability. Utilizing </a:t>
            </a:r>
            <a:r>
              <a:rPr lang="en-IN" sz="1600" b="1" i="0" dirty="0">
                <a:solidFill>
                  <a:srgbClr val="374151"/>
                </a:solidFill>
                <a:effectLst/>
                <a:latin typeface="Aptos Narrow" panose="020B0004020202020204" pitchFamily="34" charset="0"/>
              </a:rPr>
              <a:t>Adam optimizer</a:t>
            </a:r>
            <a:r>
              <a:rPr lang="en-IN" sz="1600" b="0" i="0" dirty="0">
                <a:solidFill>
                  <a:srgbClr val="374151"/>
                </a:solidFill>
                <a:effectLst/>
                <a:latin typeface="Aptos Narrow" panose="020B0004020202020204" pitchFamily="34" charset="0"/>
              </a:rPr>
              <a:t> with </a:t>
            </a:r>
            <a:r>
              <a:rPr lang="en-IN" sz="1600" b="1" i="0" dirty="0" err="1">
                <a:solidFill>
                  <a:srgbClr val="374151"/>
                </a:solidFill>
                <a:effectLst/>
                <a:latin typeface="Aptos Narrow" panose="020B0004020202020204" pitchFamily="34" charset="0"/>
              </a:rPr>
              <a:t>BCE+DiceLoss</a:t>
            </a:r>
            <a:r>
              <a:rPr lang="en-IN" sz="1600" b="1" i="0" dirty="0">
                <a:solidFill>
                  <a:srgbClr val="37415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lang="en-IN" sz="1600" b="0" i="0" dirty="0">
                <a:solidFill>
                  <a:srgbClr val="374151"/>
                </a:solidFill>
                <a:effectLst/>
                <a:latin typeface="Aptos Narrow" panose="020B0004020202020204" pitchFamily="34" charset="0"/>
              </a:rPr>
              <a:t>led to remarkable metrics: </a:t>
            </a:r>
            <a:r>
              <a:rPr lang="en-IN" sz="1600" b="1" i="0" dirty="0">
                <a:solidFill>
                  <a:srgbClr val="374151"/>
                </a:solidFill>
                <a:effectLst/>
                <a:latin typeface="Aptos Narrow" panose="020B0004020202020204" pitchFamily="34" charset="0"/>
              </a:rPr>
              <a:t>Jaccard=</a:t>
            </a:r>
            <a:r>
              <a:rPr lang="en-IN" sz="1600" b="0" i="0" dirty="0">
                <a:solidFill>
                  <a:srgbClr val="374151"/>
                </a:solidFill>
                <a:effectLst/>
                <a:latin typeface="Aptos Narrow" panose="020B0004020202020204" pitchFamily="34" charset="0"/>
              </a:rPr>
              <a:t> </a:t>
            </a:r>
            <a:r>
              <a:rPr lang="en-IN" sz="1600" b="1" i="0" dirty="0">
                <a:solidFill>
                  <a:srgbClr val="374151"/>
                </a:solidFill>
                <a:effectLst/>
                <a:latin typeface="Aptos Narrow" panose="020B0004020202020204" pitchFamily="34" charset="0"/>
              </a:rPr>
              <a:t>0.6297, F1= 0.7718, Recall= 0.7356, Precision =0.8228, </a:t>
            </a:r>
            <a:r>
              <a:rPr lang="en-IN" sz="1600" b="0" i="0" dirty="0">
                <a:solidFill>
                  <a:srgbClr val="374151"/>
                </a:solidFill>
                <a:effectLst/>
                <a:latin typeface="Aptos Narrow" panose="020B0004020202020204" pitchFamily="34" charset="0"/>
              </a:rPr>
              <a:t>and </a:t>
            </a:r>
            <a:r>
              <a:rPr lang="en-IN" sz="1600" b="1" i="0" dirty="0">
                <a:solidFill>
                  <a:srgbClr val="374151"/>
                </a:solidFill>
                <a:effectLst/>
                <a:latin typeface="Aptos Narrow" panose="020B0004020202020204" pitchFamily="34" charset="0"/>
              </a:rPr>
              <a:t>Accuracy =0.9625</a:t>
            </a:r>
            <a:r>
              <a:rPr lang="en-IN" sz="1600" b="0" i="0" dirty="0">
                <a:solidFill>
                  <a:srgbClr val="374151"/>
                </a:solidFill>
                <a:effectLst/>
                <a:latin typeface="Aptos Narrow" panose="020B0004020202020204" pitchFamily="34" charset="0"/>
              </a:rPr>
              <a:t>, demonstrating robust performance in retinal segmentation tasks.</a:t>
            </a:r>
            <a:endParaRPr sz="1200" dirty="0">
              <a:solidFill>
                <a:schemeClr val="dk1"/>
              </a:solidFill>
              <a:latin typeface="Aptos Narrow" panose="020B0004020202020204" pitchFamily="34" charset="0"/>
              <a:ea typeface="Verdana"/>
              <a:cs typeface="Verdana"/>
              <a:sym typeface="Verdana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788" y="570168"/>
            <a:ext cx="3226164" cy="399113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/>
        </p:nvSpPr>
        <p:spPr>
          <a:xfrm>
            <a:off x="5048043" y="1007342"/>
            <a:ext cx="2489085" cy="57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750" tIns="71350" rIns="142750" bIns="71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Conclusion</a:t>
            </a:r>
            <a:endParaRPr sz="28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Vapor Trail">
  <a:themeElements>
    <a:clrScheme name="Vapor Trail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</Words>
  <Application>Microsoft Office PowerPoint</Application>
  <PresentationFormat>On-screen Show (16:9)</PresentationFormat>
  <Paragraphs>47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Trebuchet MS</vt:lpstr>
      <vt:lpstr>Century Gothic</vt:lpstr>
      <vt:lpstr>Times New Roman</vt:lpstr>
      <vt:lpstr>Aptos Narrow</vt:lpstr>
      <vt:lpstr>Verdana</vt:lpstr>
      <vt:lpstr>Cambria</vt:lpstr>
      <vt:lpstr>Simple Light</vt:lpstr>
      <vt:lpstr>Office Theme</vt:lpstr>
      <vt:lpstr>Vapor Trail</vt:lpstr>
      <vt:lpstr>Lightweight Attention CNN  for Retinal Vessel Image Segmentation    DATE-30-11-2023</vt:lpstr>
      <vt:lpstr>PowerPoint Presentation</vt:lpstr>
      <vt:lpstr> Unet with Attention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Lightweight Attention CNN  for Retinal Vessel Image Segmentation    DATE-30-11-2023</dc:title>
  <cp:lastModifiedBy>KRISHNA SINGH</cp:lastModifiedBy>
  <cp:revision>1</cp:revision>
  <dcterms:modified xsi:type="dcterms:W3CDTF">2023-11-29T13:07:36Z</dcterms:modified>
</cp:coreProperties>
</file>